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DDDA75-8F24-4424-B118-673AA09B81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DA75-8F24-4424-B118-673AA09B81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81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939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42226B-68C2-4280-A8D6-512D3200B5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F23F8-FE13-412B-8E76-853B13A94D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9C368-4551-4534-86DA-18C3E37CF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7B720-3D7C-4FC7-AFFA-57EDD72F0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F7FCC-DF80-48B9-A813-2BD0E08F6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EA5B-98CB-4132-9963-CDB9B64C8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B98BF-5D92-4C78-BBA5-AF1A98615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F706E-4207-47DC-A6DA-1B5F1AFA8B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1E859-18EE-477B-AC98-45CFB7DC5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3AC22-B019-4E7B-897B-E3B41129E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269F4-6539-4988-B222-69FFE87C7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B8E853-A8C8-4CE4-8D48-CC199F47B1E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00264" y="1933477"/>
            <a:ext cx="6843736" cy="1470025"/>
          </a:xfrm>
        </p:spPr>
        <p:txBody>
          <a:bodyPr/>
          <a:lstStyle/>
          <a:p>
            <a:r>
              <a:rPr lang="hu-HU" sz="9600" dirty="0" smtClean="0">
                <a:latin typeface="Chiller" pitchFamily="82" charset="0"/>
              </a:rPr>
              <a:t>Önkéntesség</a:t>
            </a:r>
            <a:r>
              <a:rPr lang="hu-HU" sz="4800" dirty="0" smtClean="0"/>
              <a:t> </a:t>
            </a:r>
            <a:endParaRPr lang="hu-HU" sz="48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92832" y="3239084"/>
            <a:ext cx="4751168" cy="3618916"/>
          </a:xfrm>
        </p:spPr>
        <p:txBody>
          <a:bodyPr/>
          <a:lstStyle/>
          <a:p>
            <a:r>
              <a:rPr lang="hu-HU" sz="4000" dirty="0" smtClean="0">
                <a:latin typeface="Gabriola" pitchFamily="82" charset="0"/>
              </a:rPr>
              <a:t>Miért is jó a Nyíregyházi Főiskola diákjaként önkéntes munkát vállalni és miért különösen jó ez egy Tanodában?</a:t>
            </a:r>
          </a:p>
          <a:p>
            <a:r>
              <a:rPr lang="hu-HU" sz="2000" dirty="0" smtClean="0">
                <a:latin typeface="Gabriola" pitchFamily="82" charset="0"/>
              </a:rPr>
              <a:t>Készítette: </a:t>
            </a:r>
            <a:r>
              <a:rPr lang="hu-HU" sz="2000" dirty="0" smtClean="0">
                <a:latin typeface="Gabriola" pitchFamily="82" charset="0"/>
              </a:rPr>
              <a:t>Hajdu Zsolt </a:t>
            </a:r>
            <a:r>
              <a:rPr lang="hu-HU" sz="2000" dirty="0" smtClean="0">
                <a:latin typeface="Gabriola" pitchFamily="82" charset="0"/>
              </a:rPr>
              <a:t> és Dudás </a:t>
            </a:r>
            <a:r>
              <a:rPr lang="hu-HU" sz="2000" dirty="0" smtClean="0">
                <a:latin typeface="Gabriola" pitchFamily="82" charset="0"/>
              </a:rPr>
              <a:t>Marianna</a:t>
            </a:r>
            <a:endParaRPr lang="hu-HU" sz="20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253219" y="182880"/>
            <a:ext cx="6386732" cy="6316395"/>
          </a:xfrm>
        </p:spPr>
        <p:txBody>
          <a:bodyPr/>
          <a:lstStyle/>
          <a:p>
            <a:pPr algn="ctr">
              <a:buNone/>
            </a:pP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      Hajdu Zsolt vagyok, egy Európai Uniós pályázat szociális szakembereként dolgozom lakóhelyemen Ibrányban. Célunk a hátrányos helyzetű, mélyszegénységben élők segítése, felzárkóztatása, képzések és egyénenkénti probléma feltárás révén. Munkámban napi szinten találkozom a szegénység különböző formáival. Látni ezeket az embereket, maga a valóság húsbavágó élménye, amelyet a tankönyv szövege nem tud hitelesen átadni. Én is a Nyíregyházi Főiskolán végeztem szociálpedagógusként. Életem legmeghatározóbb időszakát töltöttem el a főiskolán, ahol is a gyakorlatok és a sok önkéntes munka révén egy határozatlan gyermekből, az életre felkészített szakember lettem, így hát remek lehetőség ez bárkinek, hogy kibontakoztassa tehetségét, szorgalmát, tenni akarását, meglássa a sokszor rideg valóságot. Az itt tanító pedagógusok szakértelmükkel és nem </a:t>
            </a:r>
            <a:r>
              <a:rPr lang="hu-HU" sz="2400" dirty="0" smtClean="0">
                <a:latin typeface="Gabriola" pitchFamily="82" charset="0"/>
              </a:rPr>
              <a:t>ut</a:t>
            </a: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olsó sorban önkéntes munkájukkal is, jó példával szolgálnak a fiataloknak. A főiskola tehát egyfajta „egyéniség fejlesztő”, ami a mai napig óriási kitörési lehetőség az itt élőknek! </a:t>
            </a:r>
          </a:p>
          <a:p>
            <a:pPr algn="ctr">
              <a:buNone/>
            </a:pPr>
            <a:endParaRPr lang="hu-HU" sz="1600" dirty="0">
              <a:latin typeface="Chiller" pitchFamily="82" charset="0"/>
            </a:endParaRPr>
          </a:p>
        </p:txBody>
      </p:sp>
      <p:pic>
        <p:nvPicPr>
          <p:cNvPr id="6" name="Kép 5" descr="1420134_230099007152064_214554719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884" y="1575583"/>
            <a:ext cx="2179578" cy="3385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7963"/>
            <a:ext cx="8229600" cy="5880295"/>
          </a:xfrm>
        </p:spPr>
        <p:txBody>
          <a:bodyPr/>
          <a:lstStyle/>
          <a:p>
            <a:pPr algn="ctr">
              <a:buNone/>
            </a:pPr>
            <a:endParaRPr lang="hu-HU" dirty="0" smtClean="0">
              <a:solidFill>
                <a:schemeClr val="tx1"/>
              </a:solidFill>
              <a:latin typeface="Gabriola" pitchFamily="82" charset="0"/>
            </a:endParaRPr>
          </a:p>
          <a:p>
            <a:pPr algn="ctr">
              <a:buNone/>
            </a:pPr>
            <a:r>
              <a:rPr lang="hu-HU" b="1" dirty="0" smtClean="0">
                <a:latin typeface="Gabriola" pitchFamily="82" charset="0"/>
              </a:rPr>
              <a:t>Az önkéntességről általában…</a:t>
            </a:r>
          </a:p>
          <a:p>
            <a:pPr algn="ctr">
              <a:buNone/>
            </a:pPr>
            <a:endParaRPr lang="hu-HU" b="1" dirty="0">
              <a:latin typeface="Gabriola" pitchFamily="82" charset="0"/>
            </a:endParaRPr>
          </a:p>
          <a:p>
            <a:pPr algn="ctr">
              <a:buNone/>
            </a:pPr>
            <a:r>
              <a:rPr lang="hu-HU" dirty="0" smtClean="0">
                <a:solidFill>
                  <a:schemeClr val="tx1"/>
                </a:solidFill>
                <a:latin typeface="Gabriola" pitchFamily="82" charset="0"/>
              </a:rPr>
              <a:t>     Ha </a:t>
            </a:r>
            <a:r>
              <a:rPr lang="hu-HU" dirty="0">
                <a:solidFill>
                  <a:schemeClr val="tx1"/>
                </a:solidFill>
                <a:latin typeface="Gabriola" pitchFamily="82" charset="0"/>
              </a:rPr>
              <a:t>neked is vannak határozott céljaid, ha te is érdeklődő és igényes vagy arra, hol töltsd el, életed legmeghatározóbb </a:t>
            </a:r>
            <a:r>
              <a:rPr lang="hu-HU" dirty="0" smtClean="0">
                <a:solidFill>
                  <a:schemeClr val="tx1"/>
                </a:solidFill>
                <a:latin typeface="Gabriola" pitchFamily="82" charset="0"/>
              </a:rPr>
              <a:t>időszakát, ha szeretnél tapasztatot szerezni és ki akarsz mozdulni a </a:t>
            </a:r>
            <a:r>
              <a:rPr lang="hu-HU" dirty="0" smtClean="0">
                <a:latin typeface="Gabriola" pitchFamily="82" charset="0"/>
              </a:rPr>
              <a:t>biztonságot jelentő tankönyvek mögül,</a:t>
            </a:r>
            <a:r>
              <a:rPr lang="hu-HU" dirty="0" smtClean="0">
                <a:solidFill>
                  <a:schemeClr val="tx1"/>
                </a:solidFill>
                <a:latin typeface="Gabriola" pitchFamily="82" charset="0"/>
              </a:rPr>
              <a:t> akkor jelentkezz önkéntesnek! Tanáraid segítséget nyújtanak ebben, fordulj hozzájuk bizalommal! </a:t>
            </a:r>
          </a:p>
          <a:p>
            <a:pPr algn="ctr">
              <a:buNone/>
            </a:pPr>
            <a:endParaRPr lang="hu-HU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7963"/>
            <a:ext cx="8229600" cy="5880295"/>
          </a:xfrm>
        </p:spPr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chemeClr val="tx1"/>
                </a:solidFill>
                <a:latin typeface="Gabriola" pitchFamily="82" charset="0"/>
              </a:rPr>
              <a:t>Az önkéntesség előnyei: </a:t>
            </a:r>
          </a:p>
          <a:p>
            <a:pPr algn="ctr">
              <a:buFontTx/>
              <a:buChar char="-"/>
            </a:pPr>
            <a:r>
              <a:rPr lang="hu-HU" dirty="0" smtClean="0">
                <a:latin typeface="Gabriola" pitchFamily="82" charset="0"/>
              </a:rPr>
              <a:t>Értékes tapasztalatszerzés, mind a szakma, mind a munka világában</a:t>
            </a:r>
          </a:p>
          <a:p>
            <a:pPr algn="ctr">
              <a:buFontTx/>
              <a:buChar char="-"/>
            </a:pPr>
            <a:r>
              <a:rPr lang="hu-HU" dirty="0" smtClean="0">
                <a:latin typeface="Gabriola" pitchFamily="82" charset="0"/>
              </a:rPr>
              <a:t>Szakmai fejlődés lehetősége, szakmai identitás fejlesztése</a:t>
            </a:r>
          </a:p>
          <a:p>
            <a:pPr algn="ctr">
              <a:buFontTx/>
              <a:buChar char="-"/>
            </a:pPr>
            <a:r>
              <a:rPr lang="hu-HU" dirty="0" smtClean="0">
                <a:latin typeface="Gabriola" pitchFamily="82" charset="0"/>
              </a:rPr>
              <a:t>A képességek és készségek fejlesztésének lehetőségei</a:t>
            </a:r>
          </a:p>
          <a:p>
            <a:pPr algn="ctr">
              <a:buFontTx/>
              <a:buChar char="-"/>
            </a:pPr>
            <a:r>
              <a:rPr lang="hu-HU" dirty="0" smtClean="0">
                <a:latin typeface="Gabriola" pitchFamily="82" charset="0"/>
              </a:rPr>
              <a:t>Kapcsolatépítés, élményszerzés</a:t>
            </a:r>
          </a:p>
          <a:p>
            <a:pPr algn="ctr">
              <a:buFontTx/>
              <a:buChar char="-"/>
            </a:pPr>
            <a:r>
              <a:rPr lang="hu-HU" dirty="0" smtClean="0">
                <a:latin typeface="Gabriola" pitchFamily="82" charset="0"/>
              </a:rPr>
              <a:t>Attitűdformálás, egyéniségfejlesztés, önismeret, jellemformálás</a:t>
            </a:r>
          </a:p>
          <a:p>
            <a:pPr algn="ctr">
              <a:buFontTx/>
              <a:buChar char="-"/>
            </a:pPr>
            <a:r>
              <a:rPr lang="hu-HU" dirty="0" smtClean="0">
                <a:latin typeface="Gabriola" pitchFamily="82" charset="0"/>
              </a:rPr>
              <a:t> Jó pont a leendő munkahelyeken</a:t>
            </a:r>
          </a:p>
          <a:p>
            <a:pPr algn="ctr">
              <a:buFontTx/>
              <a:buChar char="-"/>
            </a:pPr>
            <a:r>
              <a:rPr lang="hu-HU" dirty="0" smtClean="0">
                <a:latin typeface="Gabriola" pitchFamily="82" charset="0"/>
              </a:rPr>
              <a:t>Jó pont a tanárok körében</a:t>
            </a:r>
          </a:p>
          <a:p>
            <a:pPr algn="ctr">
              <a:buNone/>
            </a:pPr>
            <a:r>
              <a:rPr lang="hu-HU" dirty="0" smtClean="0">
                <a:latin typeface="Gabriola" pitchFamily="82" charset="0"/>
              </a:rPr>
              <a:t>  </a:t>
            </a:r>
          </a:p>
          <a:p>
            <a:pPr algn="ctr">
              <a:buFontTx/>
              <a:buChar char="-"/>
            </a:pPr>
            <a:endParaRPr lang="hu-HU" dirty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3218"/>
            <a:ext cx="8229600" cy="6344529"/>
          </a:xfrm>
        </p:spPr>
        <p:txBody>
          <a:bodyPr/>
          <a:lstStyle/>
          <a:p>
            <a:pPr algn="ctr">
              <a:buNone/>
            </a:pPr>
            <a:r>
              <a:rPr lang="hu-HU" b="1" dirty="0" smtClean="0">
                <a:latin typeface="Gabriola" pitchFamily="82" charset="0"/>
              </a:rPr>
              <a:t>Ha komolyan érdekel a dolog…</a:t>
            </a:r>
          </a:p>
          <a:p>
            <a:pPr algn="ctr">
              <a:buNone/>
            </a:pPr>
            <a:r>
              <a:rPr lang="hu-HU" dirty="0" smtClean="0">
                <a:latin typeface="Gabriola" pitchFamily="82" charset="0"/>
              </a:rPr>
              <a:t> </a:t>
            </a:r>
            <a:r>
              <a:rPr lang="hu-HU" sz="2400" dirty="0">
                <a:solidFill>
                  <a:schemeClr val="tx1"/>
                </a:solidFill>
                <a:latin typeface="Gabriola" pitchFamily="82" charset="0"/>
              </a:rPr>
              <a:t>Ha bírod a hajtást, jókedvű kreatív személyiség vagy, és el sem tudod képzelni, hogy ne gyerekekkel foglalkozz</a:t>
            </a: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, </a:t>
            </a: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akkor ebben </a:t>
            </a:r>
            <a:r>
              <a:rPr lang="hu-HU" sz="2400" dirty="0">
                <a:solidFill>
                  <a:schemeClr val="tx1"/>
                </a:solidFill>
                <a:latin typeface="Gabriola" pitchFamily="82" charset="0"/>
              </a:rPr>
              <a:t>az esetben jelentkezz </a:t>
            </a: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egy</a:t>
            </a:r>
            <a:r>
              <a:rPr lang="hu-HU" sz="2400" dirty="0" smtClean="0">
                <a:latin typeface="Gabriola" pitchFamily="82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Tanoda </a:t>
            </a: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típusú, </a:t>
            </a: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a gyermekek alternatív nappali ellátását szolgáló intézménybe!  Egy Európai Uniós pályázat révén általános </a:t>
            </a:r>
            <a:r>
              <a:rPr lang="hu-HU" sz="2400" dirty="0">
                <a:solidFill>
                  <a:schemeClr val="tx1"/>
                </a:solidFill>
                <a:latin typeface="Gabriola" pitchFamily="82" charset="0"/>
              </a:rPr>
              <a:t>iskolás </a:t>
            </a: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gyermekeknek </a:t>
            </a:r>
            <a:r>
              <a:rPr lang="hu-HU" sz="2400" dirty="0">
                <a:solidFill>
                  <a:schemeClr val="tx1"/>
                </a:solidFill>
                <a:latin typeface="Gabriola" pitchFamily="82" charset="0"/>
              </a:rPr>
              <a:t>(alsó és felső tagozatos gyermekek részére egyaránt) Ibrányban Tanodát működtetünk, ahol </a:t>
            </a: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egyéni és kiscsoportos foglalkozásokat tartunk, segítséget </a:t>
            </a:r>
            <a:r>
              <a:rPr lang="hu-HU" sz="2400" dirty="0">
                <a:solidFill>
                  <a:schemeClr val="tx1"/>
                </a:solidFill>
                <a:latin typeface="Gabriola" pitchFamily="82" charset="0"/>
              </a:rPr>
              <a:t>nyújtunk a házi feladatok </a:t>
            </a: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elkészítéséhez és a mindennapi </a:t>
            </a:r>
            <a:r>
              <a:rPr lang="hu-HU" sz="2400" dirty="0">
                <a:solidFill>
                  <a:schemeClr val="tx1"/>
                </a:solidFill>
                <a:latin typeface="Gabriola" pitchFamily="82" charset="0"/>
              </a:rPr>
              <a:t>tanuláshoz</a:t>
            </a: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. Közösen kirándulunk, táborozunk, programokat szervezünk…</a:t>
            </a:r>
            <a:endParaRPr lang="hu-HU" sz="2400" dirty="0">
              <a:solidFill>
                <a:schemeClr val="tx1"/>
              </a:solidFill>
              <a:latin typeface="Gabriola" pitchFamily="82" charset="0"/>
            </a:endParaRPr>
          </a:p>
          <a:p>
            <a:pPr algn="ctr">
              <a:buNone/>
            </a:pP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       A Tanodánkba </a:t>
            </a:r>
            <a:r>
              <a:rPr lang="hu-HU" sz="2400" dirty="0">
                <a:solidFill>
                  <a:schemeClr val="tx1"/>
                </a:solidFill>
                <a:latin typeface="Gabriola" pitchFamily="82" charset="0"/>
              </a:rPr>
              <a:t>járó gyermekek, szinte kivétel nélkül sajátos nevelésű igényűek, többen enyhe értelmi </a:t>
            </a:r>
            <a:r>
              <a:rPr lang="hu-HU" sz="2400" dirty="0" smtClean="0">
                <a:solidFill>
                  <a:schemeClr val="tx1"/>
                </a:solidFill>
                <a:latin typeface="Gabriola" pitchFamily="82" charset="0"/>
              </a:rPr>
              <a:t>fogyatékosok, magatartászavar problémáival küzdők! Olyan önkénteseket keresünk, akinek igénye van a folyamatos fejlődésre. A Tanoda kiválóan alkalmas  arra, hogy kipróbáld tudásod, képességied</a:t>
            </a:r>
            <a:r>
              <a:rPr lang="hu-HU" sz="2400" dirty="0" smtClean="0">
                <a:latin typeface="Gabriola" pitchFamily="82" charset="0"/>
              </a:rPr>
              <a:t>, megismerd a gyermekekkel való munka rejtelmeit.  Ha komolyan érdekel a dolog, akkor  keresd </a:t>
            </a:r>
            <a:r>
              <a:rPr lang="hu-HU" sz="2400" b="1" dirty="0" smtClean="0">
                <a:latin typeface="Gabriola" pitchFamily="82" charset="0"/>
              </a:rPr>
              <a:t>Dudás Marianna </a:t>
            </a:r>
            <a:r>
              <a:rPr lang="hu-HU" sz="2400" dirty="0" smtClean="0">
                <a:latin typeface="Gabriola" pitchFamily="82" charset="0"/>
              </a:rPr>
              <a:t>tanárnőt, aki minden információt és elérhetőséget megad, hiszen ő is önkénteseink táborát gyarapítja. </a:t>
            </a:r>
            <a:endParaRPr lang="hu-HU" sz="2400" dirty="0" smtClean="0">
              <a:solidFill>
                <a:schemeClr val="tx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Infoblokk3_ES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4377">
            <a:off x="3174609" y="3501389"/>
            <a:ext cx="3048000" cy="952500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3219"/>
            <a:ext cx="8229600" cy="6035040"/>
          </a:xfrm>
        </p:spPr>
        <p:txBody>
          <a:bodyPr/>
          <a:lstStyle/>
          <a:p>
            <a:pPr algn="ctr">
              <a:buNone/>
            </a:pPr>
            <a:r>
              <a:rPr lang="hu-HU" b="1" dirty="0" smtClean="0">
                <a:latin typeface="Gabriola" pitchFamily="82" charset="0"/>
              </a:rPr>
              <a:t>Pillanatképek Ibrányi Tanodánk életéből…</a:t>
            </a:r>
          </a:p>
          <a:p>
            <a:pPr algn="ctr">
              <a:buNone/>
            </a:pPr>
            <a:r>
              <a:rPr lang="hu-HU" dirty="0" smtClean="0">
                <a:latin typeface="Gabriola" pitchFamily="82" charset="0"/>
              </a:rPr>
              <a:t> </a:t>
            </a:r>
            <a:endParaRPr lang="hu-HU" sz="2400" dirty="0" smtClean="0">
              <a:solidFill>
                <a:schemeClr val="tx1"/>
              </a:solidFill>
              <a:latin typeface="Gabriola" pitchFamily="82" charset="0"/>
            </a:endParaRPr>
          </a:p>
        </p:txBody>
      </p:sp>
      <p:pic>
        <p:nvPicPr>
          <p:cNvPr id="3" name="Kép 2" descr="Újság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9963" y="4452427"/>
            <a:ext cx="2935456" cy="2201592"/>
          </a:xfrm>
          <a:prstGeom prst="rect">
            <a:avLst/>
          </a:prstGeom>
        </p:spPr>
      </p:pic>
      <p:pic>
        <p:nvPicPr>
          <p:cNvPr id="4" name="Kép 3" descr="DSC_0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29783">
            <a:off x="277648" y="1167342"/>
            <a:ext cx="4110499" cy="2740332"/>
          </a:xfrm>
          <a:prstGeom prst="rect">
            <a:avLst/>
          </a:prstGeom>
        </p:spPr>
      </p:pic>
      <p:pic>
        <p:nvPicPr>
          <p:cNvPr id="6" name="Kép 5" descr="DSCF18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06150">
            <a:off x="4821484" y="1283470"/>
            <a:ext cx="3821122" cy="2865842"/>
          </a:xfrm>
          <a:prstGeom prst="rect">
            <a:avLst/>
          </a:prstGeom>
        </p:spPr>
      </p:pic>
      <p:pic>
        <p:nvPicPr>
          <p:cNvPr id="7" name="Kép 6" descr="DSCF17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54868">
            <a:off x="900334" y="3925047"/>
            <a:ext cx="3404381" cy="25532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457200" y="379828"/>
            <a:ext cx="5141742" cy="5978769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latin typeface="Gabriola" pitchFamily="82" charset="0"/>
                <a:cs typeface="Times New Roman" pitchFamily="18" charset="0"/>
              </a:rPr>
              <a:t>      A programunk során eddig is és eztán is szívesen láttunk és várunk minden olyan végzett vagy leendő szociális szakembert aki érdeklődik, továbbá szívesen megismerkedne e különleges világ rejtelmeivel. A Tanoda kiválóan alkalmas a leendő tanítók, tanárok, illetve szociálpedagógus, szociális szakemberek  képességeinek és készségeinek kialakítására, fejlesztésére, kiváló lehetőséget nyújt, az egyéni és kiscsoportos foglalkozások levezetésének gyakorlására, a gyermekek egyéni és csoportos fejlesztésére. </a:t>
            </a:r>
          </a:p>
          <a:p>
            <a:endParaRPr lang="hu-HU" dirty="0"/>
          </a:p>
        </p:txBody>
      </p:sp>
      <p:pic>
        <p:nvPicPr>
          <p:cNvPr id="9" name="Tartalom helye 8" descr="Másolat - Képek 2013 5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74190" y="869799"/>
            <a:ext cx="2194561" cy="4955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0166"/>
            <a:ext cx="8229600" cy="5675997"/>
          </a:xfrm>
        </p:spPr>
        <p:txBody>
          <a:bodyPr/>
          <a:lstStyle/>
          <a:p>
            <a:pPr algn="ctr">
              <a:buNone/>
            </a:pPr>
            <a:r>
              <a:rPr lang="hu-HU" sz="4000" dirty="0" smtClean="0">
                <a:latin typeface="Gabriola" pitchFamily="82" charset="0"/>
              </a:rPr>
              <a:t>Jelentkezésedet várjuk…</a:t>
            </a:r>
          </a:p>
          <a:p>
            <a:pPr algn="ctr">
              <a:buFontTx/>
              <a:buChar char="-"/>
            </a:pPr>
            <a:r>
              <a:rPr lang="hu-HU" sz="4000" dirty="0" smtClean="0">
                <a:latin typeface="Gabriola" pitchFamily="82" charset="0"/>
              </a:rPr>
              <a:t>Dudás Marianna tanárnőnél </a:t>
            </a:r>
            <a:r>
              <a:rPr lang="hu-HU" sz="4000" dirty="0" smtClean="0">
                <a:latin typeface="Gabriola" pitchFamily="82" charset="0"/>
              </a:rPr>
              <a:t>(</a:t>
            </a:r>
            <a:r>
              <a:rPr lang="hu-HU" sz="4000" dirty="0" err="1" smtClean="0">
                <a:latin typeface="Gabriola" pitchFamily="82" charset="0"/>
              </a:rPr>
              <a:t>Szociálpedagógia</a:t>
            </a:r>
            <a:r>
              <a:rPr lang="hu-HU" sz="4000" dirty="0" smtClean="0">
                <a:latin typeface="Gabriola" pitchFamily="82" charset="0"/>
              </a:rPr>
              <a:t> </a:t>
            </a:r>
            <a:r>
              <a:rPr lang="hu-HU" sz="4000" dirty="0" smtClean="0">
                <a:latin typeface="Gabriola" pitchFamily="82" charset="0"/>
              </a:rPr>
              <a:t>I</a:t>
            </a:r>
            <a:r>
              <a:rPr lang="hu-HU" sz="4000" dirty="0" smtClean="0">
                <a:latin typeface="Gabriola" pitchFamily="82" charset="0"/>
              </a:rPr>
              <a:t>ntézeti </a:t>
            </a:r>
            <a:r>
              <a:rPr lang="hu-HU" sz="4000" dirty="0" smtClean="0">
                <a:latin typeface="Gabriola" pitchFamily="82" charset="0"/>
              </a:rPr>
              <a:t>T</a:t>
            </a:r>
            <a:r>
              <a:rPr lang="hu-HU" sz="4000" dirty="0" smtClean="0">
                <a:latin typeface="Gabriola" pitchFamily="82" charset="0"/>
              </a:rPr>
              <a:t>anszék B </a:t>
            </a:r>
            <a:r>
              <a:rPr lang="hu-HU" sz="4000" dirty="0" smtClean="0">
                <a:latin typeface="Gabriola" pitchFamily="82" charset="0"/>
              </a:rPr>
              <a:t>épület fsz. </a:t>
            </a:r>
            <a:r>
              <a:rPr lang="hu-HU" sz="4000" dirty="0" smtClean="0">
                <a:latin typeface="Gabriola" pitchFamily="82" charset="0"/>
              </a:rPr>
              <a:t>024.)</a:t>
            </a:r>
            <a:endParaRPr lang="hu-HU" sz="4000" dirty="0" smtClean="0">
              <a:latin typeface="Gabriola" pitchFamily="82" charset="0"/>
            </a:endParaRPr>
          </a:p>
          <a:p>
            <a:pPr algn="ctr">
              <a:buFontTx/>
              <a:buChar char="-"/>
            </a:pPr>
            <a:endParaRPr lang="hu-HU" sz="4000" dirty="0" smtClean="0">
              <a:latin typeface="Gabriola" pitchFamily="82" charset="0"/>
            </a:endParaRPr>
          </a:p>
        </p:txBody>
      </p:sp>
      <p:pic>
        <p:nvPicPr>
          <p:cNvPr id="11" name="Kép 10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4056" y="2521635"/>
            <a:ext cx="5781821" cy="43363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2288" y="4800599"/>
            <a:ext cx="5486400" cy="1192237"/>
          </a:xfrm>
        </p:spPr>
        <p:txBody>
          <a:bodyPr/>
          <a:lstStyle/>
          <a:p>
            <a:pPr algn="ctr"/>
            <a:r>
              <a:rPr lang="hu-HU" sz="5400" dirty="0" smtClean="0">
                <a:latin typeface="Gabriola" pitchFamily="82" charset="0"/>
              </a:rPr>
              <a:t>Köszönjük a figyelmet! </a:t>
            </a:r>
            <a:endParaRPr lang="hu-HU" sz="5400" dirty="0">
              <a:latin typeface="Gabriola" pitchFamily="82" charset="0"/>
            </a:endParaRPr>
          </a:p>
        </p:txBody>
      </p:sp>
      <p:pic>
        <p:nvPicPr>
          <p:cNvPr id="5" name="Kép helye 4" descr="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ind_2000_slide">
  <a:themeElements>
    <a:clrScheme name="Office-téma 1">
      <a:dk1>
        <a:srgbClr val="B2B2B2"/>
      </a:dk1>
      <a:lt1>
        <a:srgbClr val="FFFFFF"/>
      </a:lt1>
      <a:dk2>
        <a:srgbClr val="747D6A"/>
      </a:dk2>
      <a:lt2>
        <a:srgbClr val="FFFFFF"/>
      </a:lt2>
      <a:accent1>
        <a:srgbClr val="B5FF6B"/>
      </a:accent1>
      <a:accent2>
        <a:srgbClr val="B5DD8D"/>
      </a:accent2>
      <a:accent3>
        <a:srgbClr val="BCBFB9"/>
      </a:accent3>
      <a:accent4>
        <a:srgbClr val="DADADA"/>
      </a:accent4>
      <a:accent5>
        <a:srgbClr val="D7FFBA"/>
      </a:accent5>
      <a:accent6>
        <a:srgbClr val="A4C87F"/>
      </a:accent6>
      <a:hlink>
        <a:srgbClr val="E7FFD1"/>
      </a:hlink>
      <a:folHlink>
        <a:srgbClr val="E7FBD5"/>
      </a:folHlink>
    </a:clrScheme>
    <a:fontScheme name="Office-tém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B2B2B2"/>
        </a:dk1>
        <a:lt1>
          <a:srgbClr val="FFFFFF"/>
        </a:lt1>
        <a:dk2>
          <a:srgbClr val="747D6A"/>
        </a:dk2>
        <a:lt2>
          <a:srgbClr val="FFFFFF"/>
        </a:lt2>
        <a:accent1>
          <a:srgbClr val="B5FF6B"/>
        </a:accent1>
        <a:accent2>
          <a:srgbClr val="B5DD8D"/>
        </a:accent2>
        <a:accent3>
          <a:srgbClr val="BCBFB9"/>
        </a:accent3>
        <a:accent4>
          <a:srgbClr val="DADADA"/>
        </a:accent4>
        <a:accent5>
          <a:srgbClr val="D7FFBA"/>
        </a:accent5>
        <a:accent6>
          <a:srgbClr val="A4C87F"/>
        </a:accent6>
        <a:hlink>
          <a:srgbClr val="E7FFD1"/>
        </a:hlink>
        <a:folHlink>
          <a:srgbClr val="E7FB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2">
        <a:dk1>
          <a:srgbClr val="B2B2B2"/>
        </a:dk1>
        <a:lt1>
          <a:srgbClr val="FFFFFF"/>
        </a:lt1>
        <a:dk2>
          <a:srgbClr val="747D6A"/>
        </a:dk2>
        <a:lt2>
          <a:srgbClr val="FFFFFF"/>
        </a:lt2>
        <a:accent1>
          <a:srgbClr val="D3FF05"/>
        </a:accent1>
        <a:accent2>
          <a:srgbClr val="05CEFF"/>
        </a:accent2>
        <a:accent3>
          <a:srgbClr val="BCBFB9"/>
        </a:accent3>
        <a:accent4>
          <a:srgbClr val="DADADA"/>
        </a:accent4>
        <a:accent5>
          <a:srgbClr val="E6FFAA"/>
        </a:accent5>
        <a:accent6>
          <a:srgbClr val="04BAE7"/>
        </a:accent6>
        <a:hlink>
          <a:srgbClr val="D1FF9E"/>
        </a:hlink>
        <a:folHlink>
          <a:srgbClr val="9E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B2B2B2"/>
        </a:dk1>
        <a:lt1>
          <a:srgbClr val="FFFFFF"/>
        </a:lt1>
        <a:dk2>
          <a:srgbClr val="747D6A"/>
        </a:dk2>
        <a:lt2>
          <a:srgbClr val="FFFFFF"/>
        </a:lt2>
        <a:accent1>
          <a:srgbClr val="FF5E05"/>
        </a:accent1>
        <a:accent2>
          <a:srgbClr val="89FF05"/>
        </a:accent2>
        <a:accent3>
          <a:srgbClr val="BCBFB9"/>
        </a:accent3>
        <a:accent4>
          <a:srgbClr val="DADADA"/>
        </a:accent4>
        <a:accent5>
          <a:srgbClr val="FFB6AA"/>
        </a:accent5>
        <a:accent6>
          <a:srgbClr val="7CE704"/>
        </a:accent6>
        <a:hlink>
          <a:srgbClr val="FFD1F9"/>
        </a:hlink>
        <a:folHlink>
          <a:srgbClr val="FFFF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4">
        <a:dk1>
          <a:srgbClr val="B2B2B2"/>
        </a:dk1>
        <a:lt1>
          <a:srgbClr val="FFFFFF"/>
        </a:lt1>
        <a:dk2>
          <a:srgbClr val="747D6A"/>
        </a:dk2>
        <a:lt2>
          <a:srgbClr val="FFFFFF"/>
        </a:lt2>
        <a:accent1>
          <a:srgbClr val="0505FF"/>
        </a:accent1>
        <a:accent2>
          <a:srgbClr val="FF052F"/>
        </a:accent2>
        <a:accent3>
          <a:srgbClr val="BCBFB9"/>
        </a:accent3>
        <a:accent4>
          <a:srgbClr val="DADADA"/>
        </a:accent4>
        <a:accent5>
          <a:srgbClr val="AAAAFF"/>
        </a:accent5>
        <a:accent6>
          <a:srgbClr val="E7042A"/>
        </a:accent6>
        <a:hlink>
          <a:srgbClr val="FFF3D1"/>
        </a:hlink>
        <a:folHlink>
          <a:srgbClr val="E9FF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5FF6B"/>
        </a:accent1>
        <a:accent2>
          <a:srgbClr val="B5DD8D"/>
        </a:accent2>
        <a:accent3>
          <a:srgbClr val="FFFFFF"/>
        </a:accent3>
        <a:accent4>
          <a:srgbClr val="000000"/>
        </a:accent4>
        <a:accent5>
          <a:srgbClr val="D7FFBA"/>
        </a:accent5>
        <a:accent6>
          <a:srgbClr val="A4C87F"/>
        </a:accent6>
        <a:hlink>
          <a:srgbClr val="E7FFD1"/>
        </a:hlink>
        <a:folHlink>
          <a:srgbClr val="E7FB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FF05"/>
        </a:accent1>
        <a:accent2>
          <a:srgbClr val="05CEFF"/>
        </a:accent2>
        <a:accent3>
          <a:srgbClr val="FFFFFF"/>
        </a:accent3>
        <a:accent4>
          <a:srgbClr val="000000"/>
        </a:accent4>
        <a:accent5>
          <a:srgbClr val="E6FFAA"/>
        </a:accent5>
        <a:accent6>
          <a:srgbClr val="04BAE7"/>
        </a:accent6>
        <a:hlink>
          <a:srgbClr val="D1FF9E"/>
        </a:hlink>
        <a:folHlink>
          <a:srgbClr val="9E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5E05"/>
        </a:accent1>
        <a:accent2>
          <a:srgbClr val="89FF05"/>
        </a:accent2>
        <a:accent3>
          <a:srgbClr val="FFFFFF"/>
        </a:accent3>
        <a:accent4>
          <a:srgbClr val="000000"/>
        </a:accent4>
        <a:accent5>
          <a:srgbClr val="FFB6AA"/>
        </a:accent5>
        <a:accent6>
          <a:srgbClr val="7CE704"/>
        </a:accent6>
        <a:hlink>
          <a:srgbClr val="FFD1F9"/>
        </a:hlink>
        <a:folHlink>
          <a:srgbClr val="FFFF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505FF"/>
        </a:accent1>
        <a:accent2>
          <a:srgbClr val="FF052F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042A"/>
        </a:accent6>
        <a:hlink>
          <a:srgbClr val="FFF3D1"/>
        </a:hlink>
        <a:folHlink>
          <a:srgbClr val="E9FF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ind_2000_slide</Template>
  <TotalTime>321</TotalTime>
  <Words>559</Words>
  <Application>Microsoft Office PowerPoint</Application>
  <PresentationFormat>Diavetítés a képernyőre (4:3 oldalarány)</PresentationFormat>
  <Paragraphs>27</Paragraphs>
  <Slides>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ind_2000_slide</vt:lpstr>
      <vt:lpstr>Önkéntesség </vt:lpstr>
      <vt:lpstr>2. dia</vt:lpstr>
      <vt:lpstr>3. dia</vt:lpstr>
      <vt:lpstr>4. dia</vt:lpstr>
      <vt:lpstr>5. dia</vt:lpstr>
      <vt:lpstr>6. dia</vt:lpstr>
      <vt:lpstr>7. dia</vt:lpstr>
      <vt:lpstr>8. dia</vt:lpstr>
      <vt:lpstr>Köszönjük a figyelmet!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39</cp:revision>
  <dcterms:created xsi:type="dcterms:W3CDTF">2013-11-24T17:48:07Z</dcterms:created>
  <dcterms:modified xsi:type="dcterms:W3CDTF">2013-11-28T20:13:43Z</dcterms:modified>
</cp:coreProperties>
</file>